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5" r:id="rId1"/>
  </p:sldMasterIdLst>
  <p:sldIdLst>
    <p:sldId id="259" r:id="rId2"/>
    <p:sldId id="260" r:id="rId3"/>
    <p:sldId id="261" r:id="rId4"/>
    <p:sldId id="263" r:id="rId5"/>
    <p:sldId id="264" r:id="rId6"/>
    <p:sldId id="262" r:id="rId7"/>
    <p:sldId id="265" r:id="rId8"/>
    <p:sldId id="26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9990FDC-1970-46B5-A477-EC6CE59C46FE}">
          <p14:sldIdLst>
            <p14:sldId id="259"/>
            <p14:sldId id="260"/>
            <p14:sldId id="261"/>
            <p14:sldId id="263"/>
            <p14:sldId id="264"/>
            <p14:sldId id="262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DA147"/>
    <a:srgbClr val="B54C2D"/>
    <a:srgbClr val="B66952"/>
    <a:srgbClr val="B56D45"/>
    <a:srgbClr val="DF98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466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2525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665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2055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05943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8362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4069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30268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415868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527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8651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6486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175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887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888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591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6479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787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8/24/2020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80277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4" r:id="rId4"/>
    <p:sldLayoutId id="2147483710" r:id="rId5"/>
    <p:sldLayoutId id="2147483694" r:id="rId6"/>
    <p:sldLayoutId id="2147483695" r:id="rId7"/>
    <p:sldLayoutId id="2147483696" r:id="rId8"/>
    <p:sldLayoutId id="2147483697" r:id="rId9"/>
    <p:sldLayoutId id="2147483699" r:id="rId10"/>
    <p:sldLayoutId id="2147483693" r:id="rId11"/>
    <p:sldLayoutId id="2147483700" r:id="rId12"/>
    <p:sldLayoutId id="2147483701" r:id="rId13"/>
    <p:sldLayoutId id="2147483703" r:id="rId14"/>
    <p:sldLayoutId id="2147483704" r:id="rId15"/>
    <p:sldLayoutId id="2147483702" r:id="rId16"/>
    <p:sldLayoutId id="2147483698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cup, coffee, food, beverage&#10;&#10;Description automatically generated">
            <a:extLst>
              <a:ext uri="{FF2B5EF4-FFF2-40B4-BE49-F238E27FC236}">
                <a16:creationId xmlns:a16="http://schemas.microsoft.com/office/drawing/2014/main" id="{91BC5572-FC33-4C1C-8DEE-C2CF75A7564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1087120"/>
            <a:ext cx="9440034" cy="2648381"/>
          </a:xfrm>
        </p:spPr>
        <p:txBody>
          <a:bodyPr>
            <a:normAutofit/>
          </a:bodyPr>
          <a:lstStyle/>
          <a:p>
            <a:r>
              <a:rPr lang="en-US" sz="7200" dirty="0"/>
              <a:t>The Battle of the Neighborhoods (2)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3910649"/>
            <a:ext cx="9440034" cy="1397951"/>
          </a:xfrm>
        </p:spPr>
        <p:txBody>
          <a:bodyPr>
            <a:normAutofit/>
          </a:bodyPr>
          <a:lstStyle/>
          <a:p>
            <a:r>
              <a:rPr lang="en-US" sz="2800" dirty="0"/>
              <a:t>Segmenting and Clustering the city of Edinburgh</a:t>
            </a:r>
          </a:p>
          <a:p>
            <a:endParaRPr lang="en-US" sz="2800" dirty="0"/>
          </a:p>
          <a:p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33738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1332A-FC2B-46D4-BCA5-180594E19F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A669C2-4401-4213-8E3B-145591DA21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Chain of bakeries planning to expand to Scotland</a:t>
            </a:r>
          </a:p>
          <a:p>
            <a:r>
              <a:rPr lang="en-GB" dirty="0"/>
              <a:t>Two large Scottish cities:</a:t>
            </a:r>
          </a:p>
          <a:p>
            <a:pPr lvl="1"/>
            <a:r>
              <a:rPr lang="en-GB" dirty="0"/>
              <a:t>Edinburgh selected – festival foot traffic</a:t>
            </a:r>
          </a:p>
          <a:p>
            <a:pPr lvl="1"/>
            <a:r>
              <a:rPr lang="en-GB" dirty="0"/>
              <a:t>Favourable rates &amp; policies </a:t>
            </a:r>
          </a:p>
          <a:p>
            <a:pPr lvl="1"/>
            <a:r>
              <a:rPr lang="en-GB" dirty="0"/>
              <a:t>Potentially cheaper location</a:t>
            </a:r>
          </a:p>
        </p:txBody>
      </p:sp>
    </p:spTree>
    <p:extLst>
      <p:ext uri="{BB962C8B-B14F-4D97-AF65-F5344CB8AC3E}">
        <p14:creationId xmlns:p14="http://schemas.microsoft.com/office/powerpoint/2010/main" val="511126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5E930-85BC-43D9-A632-5F0C64290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23877-174F-4E6C-BC20-5D91A55E49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'2020-2 Scottish Postcode Directory Files' dataset</a:t>
            </a:r>
          </a:p>
          <a:p>
            <a:r>
              <a:rPr lang="en-GB" dirty="0"/>
              <a:t>Provided by National Records Scotland</a:t>
            </a:r>
          </a:p>
          <a:p>
            <a:r>
              <a:rPr lang="en-GB" dirty="0"/>
              <a:t>Location of interest: Edinburgh</a:t>
            </a:r>
          </a:p>
          <a:p>
            <a:endParaRPr lang="en-GB" dirty="0"/>
          </a:p>
          <a:p>
            <a:r>
              <a:rPr lang="en-GB" dirty="0"/>
              <a:t>Foursquare API</a:t>
            </a:r>
          </a:p>
        </p:txBody>
      </p:sp>
    </p:spTree>
    <p:extLst>
      <p:ext uri="{BB962C8B-B14F-4D97-AF65-F5344CB8AC3E}">
        <p14:creationId xmlns:p14="http://schemas.microsoft.com/office/powerpoint/2010/main" val="1761991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545F7-48AA-4FE4-9171-BCF1B0D0A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anchor="ctr">
            <a:normAutofit/>
          </a:bodyPr>
          <a:lstStyle/>
          <a:p>
            <a:r>
              <a:rPr lang="en-GB" b="1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93B56-D921-4581-B7BD-558A6247951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r>
              <a:rPr lang="en-GB" dirty="0"/>
              <a:t>Python packages</a:t>
            </a:r>
          </a:p>
          <a:p>
            <a:pPr lvl="1"/>
            <a:r>
              <a:rPr lang="en-GB" sz="2300" dirty="0"/>
              <a:t>Pandas – using </a:t>
            </a:r>
            <a:r>
              <a:rPr lang="en-GB" sz="2300" dirty="0" err="1"/>
              <a:t>dataframes</a:t>
            </a:r>
            <a:endParaRPr lang="en-GB" sz="2300" dirty="0"/>
          </a:p>
          <a:p>
            <a:pPr lvl="1"/>
            <a:r>
              <a:rPr lang="en-GB" sz="2300" dirty="0"/>
              <a:t>NumPy – using arrays</a:t>
            </a:r>
          </a:p>
          <a:p>
            <a:pPr lvl="1"/>
            <a:r>
              <a:rPr lang="en-GB" sz="2300" dirty="0"/>
              <a:t>Sci-kit learn – ML algorithm</a:t>
            </a:r>
          </a:p>
          <a:p>
            <a:pPr lvl="1"/>
            <a:r>
              <a:rPr lang="en-GB" sz="2300" dirty="0" err="1"/>
              <a:t>Geopy</a:t>
            </a:r>
            <a:r>
              <a:rPr lang="en-GB" sz="2300" dirty="0"/>
              <a:t> – obtain coordinates</a:t>
            </a:r>
          </a:p>
          <a:p>
            <a:pPr lvl="1"/>
            <a:r>
              <a:rPr lang="en-GB" sz="2300" dirty="0"/>
              <a:t>Folium – create maps</a:t>
            </a:r>
          </a:p>
          <a:p>
            <a:pPr lvl="1"/>
            <a:endParaRPr lang="en-GB" sz="2300" dirty="0"/>
          </a:p>
          <a:p>
            <a:pPr marL="450000" lvl="1" indent="0">
              <a:buNone/>
            </a:pPr>
            <a:endParaRPr lang="en-GB" sz="2300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78212358-B936-4C84-A2D2-3E034C00F2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/>
          <a:lstStyle/>
          <a:p>
            <a:r>
              <a:rPr lang="en-US" dirty="0"/>
              <a:t>K-Means clustering algorithm</a:t>
            </a:r>
          </a:p>
          <a:p>
            <a:r>
              <a:rPr lang="en-US" dirty="0"/>
              <a:t>Foursquare API</a:t>
            </a:r>
          </a:p>
        </p:txBody>
      </p:sp>
    </p:spTree>
    <p:extLst>
      <p:ext uri="{BB962C8B-B14F-4D97-AF65-F5344CB8AC3E}">
        <p14:creationId xmlns:p14="http://schemas.microsoft.com/office/powerpoint/2010/main" val="4042593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2A3E57-7B75-4A54-B705-0462ACC33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Results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B3E3F2E-C03F-418D-BA80-BF23A16C03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95433965"/>
              </p:ext>
            </p:extLst>
          </p:nvPr>
        </p:nvGraphicFramePr>
        <p:xfrm>
          <a:off x="914400" y="2010670"/>
          <a:ext cx="10353675" cy="28897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451225">
                  <a:extLst>
                    <a:ext uri="{9D8B030D-6E8A-4147-A177-3AD203B41FA5}">
                      <a16:colId xmlns:a16="http://schemas.microsoft.com/office/drawing/2014/main" val="1219377263"/>
                    </a:ext>
                  </a:extLst>
                </a:gridCol>
                <a:gridCol w="3451225">
                  <a:extLst>
                    <a:ext uri="{9D8B030D-6E8A-4147-A177-3AD203B41FA5}">
                      <a16:colId xmlns:a16="http://schemas.microsoft.com/office/drawing/2014/main" val="1647114033"/>
                    </a:ext>
                  </a:extLst>
                </a:gridCol>
                <a:gridCol w="3451225">
                  <a:extLst>
                    <a:ext uri="{9D8B030D-6E8A-4147-A177-3AD203B41FA5}">
                      <a16:colId xmlns:a16="http://schemas.microsoft.com/office/drawing/2014/main" val="623042740"/>
                    </a:ext>
                  </a:extLst>
                </a:gridCol>
              </a:tblGrid>
              <a:tr h="481344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Cluster Label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Key types of Shop/Venue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Colour Legend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80682796"/>
                  </a:ext>
                </a:extLst>
              </a:tr>
              <a:tr h="4816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0.0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Gourmet Shop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Red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7279312"/>
                  </a:ext>
                </a:extLst>
              </a:tr>
              <a:tr h="4816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1.0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Ice Cream Shop; Tea Shop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Purple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24155209"/>
                  </a:ext>
                </a:extLst>
              </a:tr>
              <a:tr h="4816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2.0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Bakery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Blue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70302568"/>
                  </a:ext>
                </a:extLst>
              </a:tr>
              <a:tr h="4816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3.0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Creperie; Dessert Shop; Tea Room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Green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891641"/>
                  </a:ext>
                </a:extLst>
              </a:tr>
              <a:tr h="481672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4.0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Gelato Shop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>
                          <a:effectLst/>
                        </a:rPr>
                        <a:t>Orange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145602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49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1161D61-79B2-445D-A279-7F5934E389AD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4770" y="68263"/>
            <a:ext cx="11202459" cy="672147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781316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1BBD0-9443-4630-BBC6-E7993BC32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Challenges faced…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525B6-A63F-41D0-9D52-DE8DFC850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Number of clusters were not optimised</a:t>
            </a:r>
          </a:p>
          <a:p>
            <a:pPr lvl="1"/>
            <a:r>
              <a:rPr lang="en-GB" dirty="0"/>
              <a:t>K-Means clustering</a:t>
            </a:r>
          </a:p>
          <a:p>
            <a:r>
              <a:rPr lang="en-GB" dirty="0"/>
              <a:t>Size of the original dataset</a:t>
            </a:r>
          </a:p>
          <a:p>
            <a:pPr lvl="1"/>
            <a:r>
              <a:rPr lang="en-GB" dirty="0"/>
              <a:t>Limited number of Foursquare calls</a:t>
            </a:r>
          </a:p>
          <a:p>
            <a:r>
              <a:rPr lang="en-GB" dirty="0"/>
              <a:t>Coding inconsistencies/errors in Foursquare venues</a:t>
            </a:r>
          </a:p>
          <a:p>
            <a:pPr lvl="1"/>
            <a:r>
              <a:rPr lang="en-GB" dirty="0"/>
              <a:t>Thai restaurant?</a:t>
            </a:r>
          </a:p>
        </p:txBody>
      </p:sp>
    </p:spTree>
    <p:extLst>
      <p:ext uri="{BB962C8B-B14F-4D97-AF65-F5344CB8AC3E}">
        <p14:creationId xmlns:p14="http://schemas.microsoft.com/office/powerpoint/2010/main" val="9095354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7F9F2-F7F4-4524-A5CC-D87B8E1CB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anchor="ctr">
            <a:normAutofit/>
          </a:bodyPr>
          <a:lstStyle/>
          <a:p>
            <a:r>
              <a:rPr lang="en-GB" b="1" dirty="0"/>
              <a:t>Recommendations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24E29-D9E4-4D92-87EF-0187D793AB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r>
              <a:rPr lang="en-GB" dirty="0"/>
              <a:t>The best location for a new bakery would be away from the blue and green clusters on the map!</a:t>
            </a:r>
          </a:p>
          <a:p>
            <a:pPr marL="36900" indent="0">
              <a:buNone/>
            </a:pP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BA6AF4-F261-47A5-A6CD-E9A89EB63F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0716" y="2430734"/>
            <a:ext cx="4856841" cy="2914105"/>
          </a:xfrm>
          <a:prstGeom prst="rect">
            <a:avLst/>
          </a:prstGeom>
          <a:noFill/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81302F71-7106-4A0C-BA76-82C0230BCD42}"/>
              </a:ext>
            </a:extLst>
          </p:cNvPr>
          <p:cNvSpPr/>
          <p:nvPr/>
        </p:nvSpPr>
        <p:spPr>
          <a:xfrm>
            <a:off x="9236529" y="4229100"/>
            <a:ext cx="255814" cy="1850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EBEF0CE6-10DF-4CCF-8CFD-56651EE8AE9C}"/>
              </a:ext>
            </a:extLst>
          </p:cNvPr>
          <p:cNvSpPr/>
          <p:nvPr/>
        </p:nvSpPr>
        <p:spPr>
          <a:xfrm>
            <a:off x="7805238" y="4229100"/>
            <a:ext cx="464777" cy="72179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905234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offee">
      <a:dk1>
        <a:sysClr val="windowText" lastClr="000000"/>
      </a:dk1>
      <a:lt1>
        <a:sysClr val="window" lastClr="FFFFFF"/>
      </a:lt1>
      <a:dk2>
        <a:srgbClr val="4E3B30"/>
      </a:dk2>
      <a:lt2>
        <a:srgbClr val="F4EEDC"/>
      </a:lt2>
      <a:accent1>
        <a:srgbClr val="CC830E"/>
      </a:accent1>
      <a:accent2>
        <a:srgbClr val="B54C2D"/>
      </a:accent2>
      <a:accent3>
        <a:srgbClr val="99570C"/>
      </a:accent3>
      <a:accent4>
        <a:srgbClr val="C17529"/>
      </a:accent4>
      <a:accent5>
        <a:srgbClr val="A19574"/>
      </a:accent5>
      <a:accent6>
        <a:srgbClr val="A49518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REE.pptx" id="{E781C72B-3D65-4B8D-9071-33B66AF0EF30}" vid="{3A5A58F2-9BE1-435C-B12D-88FD9BF701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183</Words>
  <Application>Microsoft Office PowerPoint</Application>
  <PresentationFormat>Widescreen</PresentationFormat>
  <Paragraphs>52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Goudy Old Style</vt:lpstr>
      <vt:lpstr>Wingdings 2</vt:lpstr>
      <vt:lpstr>SlateVTI</vt:lpstr>
      <vt:lpstr>The Battle of the Neighborhoods (2)</vt:lpstr>
      <vt:lpstr>Business Problem</vt:lpstr>
      <vt:lpstr>Data</vt:lpstr>
      <vt:lpstr>Methods</vt:lpstr>
      <vt:lpstr>Results</vt:lpstr>
      <vt:lpstr>PowerPoint Presentation</vt:lpstr>
      <vt:lpstr>Challenges faced…</vt:lpstr>
      <vt:lpstr>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the Neighborhoods (2)</dc:title>
  <dc:creator>Sarange Bauer</dc:creator>
  <cp:lastModifiedBy>Sarange Bauer</cp:lastModifiedBy>
  <cp:revision>2</cp:revision>
  <dcterms:created xsi:type="dcterms:W3CDTF">2020-08-24T16:07:11Z</dcterms:created>
  <dcterms:modified xsi:type="dcterms:W3CDTF">2020-08-24T16:13:53Z</dcterms:modified>
</cp:coreProperties>
</file>

<file path=docProps/thumbnail.jpeg>
</file>